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348" r:id="rId3"/>
    <p:sldId id="305" r:id="rId4"/>
    <p:sldId id="295" r:id="rId5"/>
    <p:sldId id="342" r:id="rId6"/>
    <p:sldId id="338" r:id="rId7"/>
    <p:sldId id="339" r:id="rId8"/>
    <p:sldId id="291" r:id="rId9"/>
    <p:sldId id="294" r:id="rId10"/>
    <p:sldId id="292" r:id="rId11"/>
    <p:sldId id="293" r:id="rId12"/>
    <p:sldId id="289" r:id="rId13"/>
    <p:sldId id="287" r:id="rId14"/>
    <p:sldId id="288" r:id="rId15"/>
    <p:sldId id="290" r:id="rId16"/>
    <p:sldId id="298" r:id="rId17"/>
    <p:sldId id="299" r:id="rId18"/>
    <p:sldId id="269" r:id="rId19"/>
    <p:sldId id="328" r:id="rId20"/>
    <p:sldId id="331" r:id="rId21"/>
    <p:sldId id="301" r:id="rId22"/>
    <p:sldId id="343" r:id="rId23"/>
    <p:sldId id="344" r:id="rId24"/>
    <p:sldId id="321" r:id="rId25"/>
    <p:sldId id="304" r:id="rId26"/>
    <p:sldId id="271" r:id="rId27"/>
  </p:sldIdLst>
  <p:sldSz cx="9144000" cy="6858000" type="screen4x3"/>
  <p:notesSz cx="6805613" cy="99441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78947" autoAdjust="0"/>
  </p:normalViewPr>
  <p:slideViewPr>
    <p:cSldViewPr>
      <p:cViewPr varScale="1">
        <p:scale>
          <a:sx n="69" d="100"/>
          <a:sy n="69" d="100"/>
        </p:scale>
        <p:origin x="-18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2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7655-616E-4E5F-90CF-9B21EC15A7BF}" type="datetimeFigureOut">
              <a:rPr lang="fr-FR" smtClean="0"/>
              <a:pPr/>
              <a:t>03/03/2019</a:t>
            </a:fld>
            <a:endParaRPr lang="fr-FR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E4DE9-3422-433E-BE86-552473773BFE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990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406A7-DC6F-4960-B2A1-B75C502DB30B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03EDF-65A1-4A14-92D9-34D53E9C3799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47745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764614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700974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3280517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828031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937602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6576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737019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0F4F3-97B0-42CF-A474-785BE7022B9C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CH" altLang="de-DE" dirty="0" smtClean="0"/>
              <a:t>Verdacht = Fund von Larven oder adulten Käfern, die den </a:t>
            </a:r>
          </a:p>
          <a:p>
            <a:r>
              <a:rPr lang="de-CH" altLang="de-DE" dirty="0" smtClean="0"/>
              <a:t>morphologischen Bestimmungsmerkmalen des Kleinen Beutenkäfers </a:t>
            </a:r>
          </a:p>
          <a:p>
            <a:r>
              <a:rPr lang="de-CH" altLang="de-DE" dirty="0" smtClean="0"/>
              <a:t>nahe- oder gleichkommen </a:t>
            </a:r>
          </a:p>
          <a:p>
            <a:endParaRPr lang="de-CH" altLang="de-DE" dirty="0" smtClean="0"/>
          </a:p>
          <a:p>
            <a:endParaRPr lang="de-DE" altLang="de-DE" dirty="0" smtClean="0"/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9637" indent="-28832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3287" indent="-230657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14602" indent="-230657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75917" indent="-230657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37231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98546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59861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21176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4DB700E-250C-4945-B9DA-D50364C719F9}" type="slidenum">
              <a:rPr lang="de-CH" altLang="de-DE" sz="1200"/>
              <a:pPr/>
              <a:t>18</a:t>
            </a:fld>
            <a:endParaRPr lang="de-CH" altLang="de-DE" sz="1200"/>
          </a:p>
        </p:txBody>
      </p:sp>
    </p:spTree>
    <p:extLst>
      <p:ext uri="{BB962C8B-B14F-4D97-AF65-F5344CB8AC3E}">
        <p14:creationId xmlns:p14="http://schemas.microsoft.com/office/powerpoint/2010/main" xmlns="" val="3179532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Bienenvölker sind bei einem Befall in jedem Fall zwingend abzutöten.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Bedingungen benötigen ein Tiefgefrieren von ca. 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Std.</a:t>
            </a: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Preis: pro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Tag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400.-</a:t>
            </a: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Chauffeur	145.- Std.</a:t>
            </a:r>
          </a:p>
          <a:p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Inklusive 		300 km Strecke</a:t>
            </a:r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Möglichkeit 1		</a:t>
            </a:r>
            <a:r>
              <a:rPr lang="de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Teifgefrieren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vor Ort</a:t>
            </a: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Möglichkeit 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de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Tierfgefrieren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bei MURPF</a:t>
            </a: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mit Abholung durch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Imker</a:t>
            </a:r>
          </a:p>
          <a:p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in </a:t>
            </a:r>
            <a:r>
              <a:rPr lang="de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Hägendorf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</a:t>
            </a:r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Tierseuchen Verordnung</a:t>
            </a: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CH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TSV - Art. 274d     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Seuchenfall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Bei Feststellung eines Befalls mit dem Kleinen Beutenkäfer ordnet der Kantonstierarzt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an, dass: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die Bienenvölker oder Hummelnester, das gebrauchte Imkereimaterial, der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Wabenhonig und die Imkereinebenprodukte des verseuchten Betriebs nicht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verstellt werden dürfen und die </a:t>
            </a:r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Bienenvölker oder Hummelnester nach den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Anweisungen des Bieneninspektors unverzüglich vernichtet werden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Meine Aussage bezüglich das </a:t>
            </a:r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Entseuchen mittels Tiefgefrieren 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Imkermaterialien bezieht sich auf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Art. 274d  Absatz 1 Buchstabe b.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das gebrauchte Imkereimaterial, der Wabenhonig, die Imkereinebenprodukte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sowie weitere Gegenstände, die mit dem Kleinen Beutenkäfer in Berührung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gekommen sein könnten, nach den Anweisungen des Bieneninspektors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unverzüglich vernichtet oder gereinigt und entseucht werden;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 Sanierung mittels Kunstschwarm ist </a:t>
            </a:r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möglich, da sich der Kleine Beutenkäfer unter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Bienen verstecken kann und somit mit den Bienen in die neue Behausung abgewischt werden kann.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überwintert auch in der Wintertraube wo er von den Bienen gewärmt wird.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 diesem Grund werden die Bienen eines befallenen Standes abgetötet.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523037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0F4F3-97B0-42CF-A474-785BE7022B9C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/>
              <a:t>Der Beschluss gilt bis zum 31. Mai 2015</a:t>
            </a:r>
            <a:endParaRPr lang="de-DE" altLang="de-DE" dirty="0" smtClean="0"/>
          </a:p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965285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 dirty="0" smtClean="0"/>
              <a:t>Fangquote: Friedrich</a:t>
            </a:r>
            <a:r>
              <a:rPr lang="de-CH" altLang="de-DE" baseline="0" dirty="0" smtClean="0"/>
              <a:t>-</a:t>
            </a:r>
            <a:r>
              <a:rPr lang="de-CH" altLang="de-DE" baseline="0" dirty="0" err="1" smtClean="0"/>
              <a:t>Loeffler</a:t>
            </a:r>
            <a:r>
              <a:rPr lang="de-CH" altLang="de-DE" baseline="0" dirty="0" smtClean="0"/>
              <a:t>-Institut</a:t>
            </a:r>
            <a:endParaRPr lang="de-CH" altLang="de-DE" dirty="0" smtClean="0"/>
          </a:p>
          <a:p>
            <a:r>
              <a:rPr lang="de-CH" altLang="de-DE" dirty="0" smtClean="0"/>
              <a:t>Marc</a:t>
            </a:r>
            <a:r>
              <a:rPr lang="de-CH" altLang="de-DE" baseline="0" dirty="0" smtClean="0"/>
              <a:t> Schäfer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Fangquote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Informationen des FLI | Stand 18.06.2014  Seite 3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 transparenten Streifen lag bei 28,3 % und war</a:t>
            </a:r>
          </a:p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statistisch nicht verschieden von der Fangquote der</a:t>
            </a:r>
          </a:p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schwarzen Streifen, welche bei 29,9 % lag.</a:t>
            </a:r>
            <a:endParaRPr lang="de-CH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C9CD0B-9DF4-4CD8-9439-2F1B65609CBC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946759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618948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855365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 smtClean="0"/>
              <a:t> </a:t>
            </a:r>
            <a:endParaRPr lang="de-CH" baseline="0" dirty="0" smtClean="0"/>
          </a:p>
          <a:p>
            <a:r>
              <a:rPr lang="de-CH" baseline="0" dirty="0" smtClean="0"/>
              <a:t>  </a:t>
            </a:r>
            <a:endParaRPr lang="de-DE" dirty="0" smtClean="0"/>
          </a:p>
          <a:p>
            <a:endParaRPr lang="de-CH" altLang="de-DE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 dirty="0" smtClean="0"/>
              <a:t>Info AFI Tagung vom 14. Oktober 2014</a:t>
            </a:r>
          </a:p>
          <a:p>
            <a:endParaRPr lang="de-CH" altLang="de-DE" dirty="0" smtClean="0"/>
          </a:p>
          <a:p>
            <a:r>
              <a:rPr lang="de-CH" altLang="de-DE" dirty="0" smtClean="0"/>
              <a:t>Region mit ca. 20’000 Völkern</a:t>
            </a:r>
          </a:p>
          <a:p>
            <a:r>
              <a:rPr lang="de-CH" altLang="de-DE" dirty="0" smtClean="0"/>
              <a:t>Davon wurden 1528 Völker verbrannt.</a:t>
            </a:r>
          </a:p>
          <a:p>
            <a:endParaRPr lang="de-CH" altLang="de-DE" dirty="0" smtClean="0"/>
          </a:p>
          <a:p>
            <a:r>
              <a:rPr lang="de-CH" altLang="de-DE" dirty="0" smtClean="0"/>
              <a:t>Importe in die Schweiz werden und wurden auch 2015 gemacht.</a:t>
            </a:r>
          </a:p>
          <a:p>
            <a:endParaRPr lang="de-CH" altLang="de-DE" dirty="0" smtClean="0"/>
          </a:p>
          <a:p>
            <a:r>
              <a:rPr lang="de-CH" altLang="de-DE" dirty="0" smtClean="0"/>
              <a:t>An 17 Orten wurde er eingeschleppt inkl. Italien</a:t>
            </a:r>
          </a:p>
          <a:p>
            <a:r>
              <a:rPr lang="de-CH" altLang="de-DE" dirty="0" smtClean="0"/>
              <a:t>An einem</a:t>
            </a:r>
            <a:r>
              <a:rPr lang="de-CH" altLang="de-DE" baseline="0" dirty="0" smtClean="0"/>
              <a:t> Ort konnte er definitiv zurückgedrängt werden.</a:t>
            </a:r>
          </a:p>
          <a:p>
            <a:r>
              <a:rPr lang="de-CH" altLang="de-DE" baseline="0" dirty="0" smtClean="0"/>
              <a:t>(in Portugal)</a:t>
            </a:r>
            <a:endParaRPr lang="de-CH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E691F8-2EBE-422C-9C11-FB52E3945365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9637" indent="-28832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3287" indent="-230657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14602" indent="-230657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75917" indent="-230657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37231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98546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59861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21176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A985F3B-80D4-43F7-96FF-FC1BA08785D3}" type="slidenum">
              <a:rPr lang="de-CH" altLang="de-DE" sz="1200"/>
              <a:pPr/>
              <a:t>5</a:t>
            </a:fld>
            <a:endParaRPr lang="de-CH" altLang="de-DE" sz="1200"/>
          </a:p>
        </p:txBody>
      </p:sp>
    </p:spTree>
    <p:extLst>
      <p:ext uri="{BB962C8B-B14F-4D97-AF65-F5344CB8AC3E}">
        <p14:creationId xmlns:p14="http://schemas.microsoft.com/office/powerpoint/2010/main" xmlns="" val="3848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9637" indent="-288322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3287" indent="-230657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14602" indent="-230657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75917" indent="-230657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37231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98546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59861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21176" indent="-2306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A985F3B-80D4-43F7-96FF-FC1BA08785D3}" type="slidenum">
              <a:rPr lang="de-CH" altLang="de-DE" sz="1200"/>
              <a:pPr/>
              <a:t>6</a:t>
            </a:fld>
            <a:endParaRPr lang="de-CH" altLang="de-DE" sz="1200"/>
          </a:p>
        </p:txBody>
      </p:sp>
    </p:spTree>
    <p:extLst>
      <p:ext uri="{BB962C8B-B14F-4D97-AF65-F5344CB8AC3E}">
        <p14:creationId xmlns:p14="http://schemas.microsoft.com/office/powerpoint/2010/main" xmlns="" val="38483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633280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992842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3976412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85066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52730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726429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359315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61536" y="3361217"/>
            <a:ext cx="5729176" cy="1470025"/>
          </a:xfrm>
        </p:spPr>
        <p:txBody>
          <a:bodyPr vert="horz" lIns="0" tIns="0" rIns="0" bIns="0" anchor="b" anchorCtr="0"/>
          <a:lstStyle>
            <a:lvl1pPr algn="l">
              <a:defRPr b="1" i="0">
                <a:solidFill>
                  <a:srgbClr val="A07E18"/>
                </a:solidFill>
                <a:latin typeface="Calibri Light"/>
                <a:cs typeface="Calibri Light"/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61535" y="5116992"/>
            <a:ext cx="5729175" cy="1752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 dirty="0"/>
          </a:p>
        </p:txBody>
      </p:sp>
      <p:pic>
        <p:nvPicPr>
          <p:cNvPr id="4" name="Bild 3" descr="Biene vonvorn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0231" y="1109256"/>
            <a:ext cx="4101537" cy="372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736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301842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82975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25828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33918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44925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7205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27011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400903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6749-303B-49DC-B7A5-B2AFF90F0C0F}" type="datetimeFigureOut">
              <a:rPr lang="de-CH" smtClean="0"/>
              <a:pPr/>
              <a:t>03.03.2019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9F07A-E044-4650-A5D0-92A3DD3F8E9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427655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9830E2-9A16-6844-8151-B3462FFF998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7200"/>
              <a:t>03.03.2019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A733742-1CE3-7348-8ACD-4A07F652D98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7200"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42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915880" y="4407247"/>
            <a:ext cx="5729176" cy="1470025"/>
          </a:xfrm>
        </p:spPr>
        <p:txBody>
          <a:bodyPr>
            <a:normAutofit/>
          </a:bodyPr>
          <a:lstStyle/>
          <a:p>
            <a:pPr algn="ctr"/>
            <a:r>
              <a:rPr lang="de-CH" dirty="0"/>
              <a:t>Der Kleine Beutenkäfer</a:t>
            </a:r>
            <a:br>
              <a:rPr lang="de-CH" dirty="0"/>
            </a:br>
            <a:r>
              <a:rPr lang="de-CH" b="0" i="1" dirty="0" err="1"/>
              <a:t>Aethina</a:t>
            </a:r>
            <a:r>
              <a:rPr lang="de-CH" b="0" i="1" dirty="0"/>
              <a:t> </a:t>
            </a:r>
            <a:r>
              <a:rPr lang="de-CH" b="0" i="1" dirty="0" err="1" smtClean="0"/>
              <a:t>tumida</a:t>
            </a:r>
            <a:endParaRPr lang="de-DE" b="0" i="1" dirty="0"/>
          </a:p>
        </p:txBody>
      </p:sp>
    </p:spTree>
    <p:extLst>
      <p:ext uri="{BB962C8B-B14F-4D97-AF65-F5344CB8AC3E}">
        <p14:creationId xmlns:p14="http://schemas.microsoft.com/office/powerpoint/2010/main" xmlns="" val="30299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57217" cy="67413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cxnSp>
        <p:nvCxnSpPr>
          <p:cNvPr id="3" name="Gerade Verbindung mit Pfeil 2"/>
          <p:cNvCxnSpPr/>
          <p:nvPr/>
        </p:nvCxnSpPr>
        <p:spPr>
          <a:xfrm>
            <a:off x="4824028" y="1664312"/>
            <a:ext cx="36004" cy="4608512"/>
          </a:xfrm>
          <a:prstGeom prst="straightConnector1">
            <a:avLst/>
          </a:prstGeom>
          <a:ln w="444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041"/>
          <p:cNvSpPr>
            <a:spLocks noChangeArrowheads="1"/>
          </p:cNvSpPr>
          <p:nvPr/>
        </p:nvSpPr>
        <p:spPr bwMode="auto">
          <a:xfrm>
            <a:off x="4464480" y="2050986"/>
            <a:ext cx="703307" cy="57606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de-CH" altLang="de-DE" sz="2000" b="1" dirty="0" smtClean="0">
                <a:latin typeface="Arial" charset="0"/>
              </a:rPr>
              <a:t>10-11 mm</a:t>
            </a:r>
            <a:endParaRPr lang="de-CH" altLang="de-DE" sz="2000" b="1" dirty="0"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452320" y="1556792"/>
            <a:ext cx="1685077" cy="369332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drei Beinpaare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32040" y="6444044"/>
            <a:ext cx="4023281" cy="369332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macht kein Gespinst wie Wachsmotte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44" t="34572" r="24217" b="21157"/>
          <a:stretch/>
        </p:blipFill>
        <p:spPr>
          <a:xfrm>
            <a:off x="0" y="0"/>
            <a:ext cx="9144000" cy="687217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283968" y="692696"/>
            <a:ext cx="3233578" cy="400110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 und Fühler untypisch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94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7" r="8687"/>
          <a:stretch/>
        </p:blipFill>
        <p:spPr>
          <a:xfrm>
            <a:off x="0" y="1"/>
            <a:ext cx="9144000" cy="68853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27584" y="4869160"/>
            <a:ext cx="1507144" cy="707886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1/3 Grösse </a:t>
            </a:r>
            <a:b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der Bienen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25296" y="5745450"/>
            <a:ext cx="1539204" cy="707886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Genauer</a:t>
            </a:r>
          </a:p>
          <a:p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anschauen!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04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21" t="9109" r="13992" b="5538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187624" y="764704"/>
            <a:ext cx="1996059" cy="1015663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Antennenenden</a:t>
            </a:r>
          </a:p>
          <a:p>
            <a:pPr algn="ctr"/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zu wenig breit</a:t>
            </a:r>
          </a:p>
          <a:p>
            <a:pPr algn="ctr"/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oder zu lang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257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43" t="4253" r="8572" b="3282"/>
          <a:stretch/>
        </p:blipFill>
        <p:spPr>
          <a:xfrm flipV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27584" y="5385410"/>
            <a:ext cx="2537874" cy="707886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Flügel decken </a:t>
            </a:r>
            <a:b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ganzen Hinterleib ab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46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3" t="12075" r="3762" b="4578"/>
          <a:stretch/>
        </p:blipFill>
        <p:spPr bwMode="auto">
          <a:xfrm>
            <a:off x="251520" y="555678"/>
            <a:ext cx="8568952" cy="625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8270945" y="6470569"/>
            <a:ext cx="863192" cy="387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Ellipse 1"/>
          <p:cNvSpPr/>
          <p:nvPr/>
        </p:nvSpPr>
        <p:spPr>
          <a:xfrm>
            <a:off x="377780" y="3070825"/>
            <a:ext cx="345472" cy="322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Ellipse 4"/>
          <p:cNvSpPr/>
          <p:nvPr/>
        </p:nvSpPr>
        <p:spPr>
          <a:xfrm>
            <a:off x="6084168" y="2924841"/>
            <a:ext cx="345472" cy="322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Ellipse 5"/>
          <p:cNvSpPr/>
          <p:nvPr/>
        </p:nvSpPr>
        <p:spPr>
          <a:xfrm>
            <a:off x="4227512" y="4249587"/>
            <a:ext cx="345472" cy="322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Ellipse 6"/>
          <p:cNvSpPr/>
          <p:nvPr/>
        </p:nvSpPr>
        <p:spPr>
          <a:xfrm>
            <a:off x="4083496" y="2844939"/>
            <a:ext cx="345472" cy="322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/>
          <p:cNvSpPr/>
          <p:nvPr/>
        </p:nvSpPr>
        <p:spPr>
          <a:xfrm>
            <a:off x="3118790" y="5366203"/>
            <a:ext cx="345472" cy="322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Ellipse 8"/>
          <p:cNvSpPr/>
          <p:nvPr/>
        </p:nvSpPr>
        <p:spPr>
          <a:xfrm>
            <a:off x="1336346" y="5069293"/>
            <a:ext cx="345472" cy="322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487402" y="-913"/>
            <a:ext cx="4444638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alt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Lebenszyklus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3145424" y="3375732"/>
            <a:ext cx="964706" cy="395552"/>
          </a:xfrm>
          <a:prstGeom prst="roundRect">
            <a:avLst/>
          </a:prstGeom>
          <a:noFill/>
          <a:ln w="635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Abgerundetes Rechteck 11"/>
          <p:cNvSpPr/>
          <p:nvPr/>
        </p:nvSpPr>
        <p:spPr>
          <a:xfrm>
            <a:off x="486284" y="5544850"/>
            <a:ext cx="964706" cy="395552"/>
          </a:xfrm>
          <a:prstGeom prst="roundRect">
            <a:avLst/>
          </a:prstGeom>
          <a:noFill/>
          <a:ln w="635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192513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4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06"/>
          <a:stretch/>
        </p:blipFill>
        <p:spPr>
          <a:xfrm>
            <a:off x="5148064" y="900314"/>
            <a:ext cx="3995936" cy="581221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43" t="13767" r="13141"/>
          <a:stretch/>
        </p:blipFill>
        <p:spPr bwMode="auto">
          <a:xfrm>
            <a:off x="-1000" y="899422"/>
            <a:ext cx="5149064" cy="52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41"/>
          <p:cNvSpPr>
            <a:spLocks noChangeArrowheads="1"/>
          </p:cNvSpPr>
          <p:nvPr/>
        </p:nvSpPr>
        <p:spPr bwMode="auto">
          <a:xfrm>
            <a:off x="1979712" y="900314"/>
            <a:ext cx="720080" cy="3600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CH" altLang="de-DE" sz="3000" dirty="0" smtClean="0">
                <a:latin typeface="Arial" charset="0"/>
              </a:rPr>
              <a:t>Eier</a:t>
            </a:r>
          </a:p>
        </p:txBody>
      </p:sp>
      <p:sp>
        <p:nvSpPr>
          <p:cNvPr id="5" name="Rectangle 1041"/>
          <p:cNvSpPr>
            <a:spLocks noChangeArrowheads="1"/>
          </p:cNvSpPr>
          <p:nvPr/>
        </p:nvSpPr>
        <p:spPr bwMode="auto">
          <a:xfrm>
            <a:off x="6497960" y="908720"/>
            <a:ext cx="1170384" cy="3600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CH" altLang="de-DE" sz="3000" dirty="0" smtClean="0">
                <a:latin typeface="Arial" charset="0"/>
              </a:rPr>
              <a:t>Larven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75196" y="116632"/>
            <a:ext cx="4444638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alt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Schäden</a:t>
            </a:r>
          </a:p>
        </p:txBody>
      </p:sp>
      <p:sp>
        <p:nvSpPr>
          <p:cNvPr id="8" name="Rectangle 1041"/>
          <p:cNvSpPr>
            <a:spLocks noChangeArrowheads="1"/>
          </p:cNvSpPr>
          <p:nvPr/>
        </p:nvSpPr>
        <p:spPr bwMode="auto">
          <a:xfrm>
            <a:off x="-1000" y="6021288"/>
            <a:ext cx="9145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de-CH" altLang="de-DE" sz="3000" dirty="0" smtClean="0">
                <a:latin typeface="Arial" charset="0"/>
              </a:rPr>
              <a:t>Larven fressen Brut, Honig und Pollen,</a:t>
            </a:r>
          </a:p>
          <a:p>
            <a:pPr algn="ctr" eaLnBrk="1" hangingPunct="1">
              <a:lnSpc>
                <a:spcPct val="90000"/>
              </a:lnSpc>
            </a:pPr>
            <a:r>
              <a:rPr lang="de-CH" altLang="de-DE" sz="3000" dirty="0" smtClean="0">
                <a:latin typeface="Arial" charset="0"/>
              </a:rPr>
              <a:t>unter Umständen auch Waben </a:t>
            </a:r>
          </a:p>
        </p:txBody>
      </p:sp>
      <p:sp>
        <p:nvSpPr>
          <p:cNvPr id="9" name="Rectangle 1041"/>
          <p:cNvSpPr>
            <a:spLocks noChangeArrowheads="1"/>
          </p:cNvSpPr>
          <p:nvPr/>
        </p:nvSpPr>
        <p:spPr bwMode="auto">
          <a:xfrm>
            <a:off x="5227962" y="3519209"/>
            <a:ext cx="1288254" cy="2880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CH" altLang="de-DE" sz="2000" dirty="0" smtClean="0">
                <a:latin typeface="Arial" charset="0"/>
              </a:rPr>
              <a:t>Honig gärt</a:t>
            </a:r>
          </a:p>
        </p:txBody>
      </p:sp>
      <p:sp>
        <p:nvSpPr>
          <p:cNvPr id="10" name="Rectangle 1041"/>
          <p:cNvSpPr>
            <a:spLocks noChangeArrowheads="1"/>
          </p:cNvSpPr>
          <p:nvPr/>
        </p:nvSpPr>
        <p:spPr bwMode="auto">
          <a:xfrm>
            <a:off x="2195736" y="4797152"/>
            <a:ext cx="2016224" cy="5760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de-CH" altLang="de-DE" sz="2000" baseline="30000" dirty="0" smtClean="0">
                <a:latin typeface="Arial" charset="0"/>
              </a:rPr>
              <a:t>2</a:t>
            </a:r>
            <a:r>
              <a:rPr lang="de-CH" altLang="de-DE" sz="2000" dirty="0" smtClean="0">
                <a:latin typeface="Arial" charset="0"/>
              </a:rPr>
              <a:t>/</a:t>
            </a:r>
            <a:r>
              <a:rPr lang="de-CH" altLang="de-DE" sz="2000" baseline="-25000" dirty="0" smtClean="0">
                <a:latin typeface="Arial" charset="0"/>
              </a:rPr>
              <a:t>3</a:t>
            </a:r>
            <a:r>
              <a:rPr lang="de-CH" altLang="de-DE" sz="2000" dirty="0" smtClean="0">
                <a:latin typeface="Arial" charset="0"/>
              </a:rPr>
              <a:t> der Grösse </a:t>
            </a:r>
            <a:br>
              <a:rPr lang="de-CH" altLang="de-DE" sz="2000" dirty="0" smtClean="0">
                <a:latin typeface="Arial" charset="0"/>
              </a:rPr>
            </a:br>
            <a:r>
              <a:rPr lang="de-CH" altLang="de-DE" sz="2000" dirty="0" smtClean="0">
                <a:latin typeface="Arial" charset="0"/>
              </a:rPr>
              <a:t>von Bieneneiern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540552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125734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feld 5"/>
          <p:cNvSpPr txBox="1">
            <a:spLocks noChangeArrowheads="1"/>
          </p:cNvSpPr>
          <p:nvPr/>
        </p:nvSpPr>
        <p:spPr bwMode="auto">
          <a:xfrm>
            <a:off x="559410" y="1556792"/>
            <a:ext cx="8261062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3000" dirty="0" smtClean="0"/>
              <a:t>Wenig bis keine Wirkung der organischen Säuren.</a:t>
            </a:r>
            <a:endParaRPr lang="de-CH" altLang="de-DE" sz="3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3000" dirty="0" smtClean="0"/>
              <a:t>Rückstände im Wachs und Gefahr der Re-</a:t>
            </a:r>
            <a:r>
              <a:rPr lang="de-CH" altLang="de-DE" sz="3000" dirty="0" err="1" smtClean="0"/>
              <a:t>sistenzbildung</a:t>
            </a:r>
            <a:r>
              <a:rPr lang="de-CH" altLang="de-DE" sz="3000" dirty="0" smtClean="0"/>
              <a:t> bei Einsatz von </a:t>
            </a:r>
            <a:r>
              <a:rPr lang="de-CH" altLang="de-DE" sz="3000" dirty="0" err="1" smtClean="0"/>
              <a:t>Coumaphos</a:t>
            </a:r>
            <a:r>
              <a:rPr lang="de-CH" altLang="de-DE" sz="3000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3000" b="1" dirty="0" smtClean="0"/>
              <a:t>In VOLLEN Beuten mit besetzten Waben fühlt er sich nicht wohl.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3000" b="1" dirty="0" smtClean="0"/>
              <a:t>An unsere Bedingungen angepasste Konzepte müssen noch entwickelt werden.</a:t>
            </a:r>
            <a:endParaRPr lang="de-CH" altLang="de-DE" sz="3000" b="1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5354" y="692696"/>
            <a:ext cx="4444638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alt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Bekämpfung</a:t>
            </a:r>
          </a:p>
        </p:txBody>
      </p:sp>
    </p:spTree>
    <p:extLst>
      <p:ext uri="{BB962C8B-B14F-4D97-AF65-F5344CB8AC3E}">
        <p14:creationId xmlns:p14="http://schemas.microsoft.com/office/powerpoint/2010/main" xmlns="" val="420491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CH" alt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Massnahmen Verdachtsfall</a:t>
            </a:r>
            <a:endParaRPr lang="de-CH" altLang="de-DE" sz="36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>
          <a:xfrm>
            <a:off x="539552" y="1556792"/>
            <a:ext cx="8424936" cy="4968552"/>
          </a:xfrm>
        </p:spPr>
        <p:txBody>
          <a:bodyPr>
            <a:noAutofit/>
          </a:bodyPr>
          <a:lstStyle/>
          <a:p>
            <a:r>
              <a:rPr lang="de-CH" altLang="de-DE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Verdacht</a:t>
            </a:r>
          </a:p>
          <a:p>
            <a:pPr marL="0" indent="0">
              <a:buNone/>
            </a:pPr>
            <a:r>
              <a:rPr lang="de-CH" alt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CH" alt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altLang="de-DE" sz="3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Meldepflicht</a:t>
            </a:r>
            <a:r>
              <a:rPr lang="de-CH" altLang="de-DE" sz="3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(gemäss TSV Art. 61):</a:t>
            </a:r>
          </a:p>
          <a:p>
            <a:pPr lvl="1"/>
            <a:r>
              <a:rPr lang="de-CH" altLang="de-DE" sz="3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Imker an Bieneninspektor</a:t>
            </a:r>
          </a:p>
          <a:p>
            <a:pPr lvl="1"/>
            <a:r>
              <a:rPr lang="de-CH" altLang="de-DE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Bieneninspektor an </a:t>
            </a:r>
            <a:r>
              <a:rPr lang="de-CH" altLang="de-DE" sz="3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Kantonstierarzt</a:t>
            </a:r>
          </a:p>
          <a:p>
            <a:pPr lvl="1"/>
            <a:endParaRPr lang="de-CH" altLang="de-DE" sz="30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CH" altLang="de-DE" sz="3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Bieneninspektor schickt Proben </a:t>
            </a:r>
            <a:r>
              <a:rPr lang="de-CH" altLang="de-DE" sz="3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zur weiteren Untersuchung an das Nationale Referenzlabor für Bienenseuchen </a:t>
            </a:r>
          </a:p>
          <a:p>
            <a:pPr marL="0" indent="0">
              <a:buNone/>
            </a:pPr>
            <a:endParaRPr lang="de-CH" alt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09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56" y="413792"/>
            <a:ext cx="8748464" cy="1143000"/>
          </a:xfrm>
        </p:spPr>
        <p:txBody>
          <a:bodyPr>
            <a:normAutofit/>
          </a:bodyPr>
          <a:lstStyle/>
          <a:p>
            <a:pPr algn="l"/>
            <a:r>
              <a:rPr lang="de-CH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Vernichten/entseuchen</a:t>
            </a:r>
            <a:endParaRPr lang="fr-F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7544" y="1396294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Der Bieneninspektor kann aufgrund </a:t>
            </a:r>
            <a:r>
              <a:rPr lang="de-CH" sz="3000" dirty="0">
                <a:latin typeface="Arial" panose="020B0604020202020204" pitchFamily="34" charset="0"/>
                <a:cs typeface="Arial" panose="020B0604020202020204" pitchFamily="34" charset="0"/>
              </a:rPr>
              <a:t>der Situation vor Ort erlauben, </a:t>
            </a: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dass </a:t>
            </a:r>
            <a:r>
              <a:rPr lang="de-CH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Imker-Material </a:t>
            </a: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statt vernichtet, alternativ </a:t>
            </a:r>
            <a:r>
              <a:rPr lang="de-CH" sz="3000" dirty="0">
                <a:latin typeface="Arial" panose="020B0604020202020204" pitchFamily="34" charset="0"/>
                <a:cs typeface="Arial" panose="020B0604020202020204" pitchFamily="34" charset="0"/>
              </a:rPr>
              <a:t>durch </a:t>
            </a: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tiefgefrieren </a:t>
            </a:r>
            <a:r>
              <a:rPr lang="de-CH" sz="3000" dirty="0">
                <a:latin typeface="Arial" panose="020B0604020202020204" pitchFamily="34" charset="0"/>
                <a:cs typeface="Arial" panose="020B0604020202020204" pitchFamily="34" charset="0"/>
              </a:rPr>
              <a:t>entseucht wird. </a:t>
            </a:r>
            <a:endParaRPr lang="de-CH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249544" y="6488668"/>
            <a:ext cx="2715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TW 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Kapitel IV. Absatz 16</a:t>
            </a:r>
            <a:endParaRPr lang="fr-FR" dirty="0"/>
          </a:p>
        </p:txBody>
      </p:sp>
      <p:pic>
        <p:nvPicPr>
          <p:cNvPr id="1026" name="Picture 2" descr="G:\ABLAGE NEU apiservice gmbh\BGD Fotos\Fotos\Bilder Röbi BGD\BGD Fotos Röbi\Krankheitsbilder - Sanieren\Kleiner Beutenkäfer TEST Tiefkühlen\RL101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39" t="32463" r="10503" b="22899"/>
          <a:stretch/>
        </p:blipFill>
        <p:spPr bwMode="auto">
          <a:xfrm>
            <a:off x="3441901" y="3464092"/>
            <a:ext cx="5738611" cy="30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461803" y="4077072"/>
            <a:ext cx="295806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000" dirty="0">
                <a:latin typeface="Arial" panose="020B0604020202020204" pitchFamily="34" charset="0"/>
                <a:cs typeface="Arial" panose="020B0604020202020204" pitchFamily="34" charset="0"/>
              </a:rPr>
              <a:t>Voraussetzung:</a:t>
            </a:r>
          </a:p>
          <a:p>
            <a:r>
              <a:rPr lang="de-CH" sz="3000" dirty="0">
                <a:latin typeface="Arial" panose="020B0604020202020204" pitchFamily="34" charset="0"/>
                <a:cs typeface="Arial" panose="020B0604020202020204" pitchFamily="34" charset="0"/>
              </a:rPr>
              <a:t>Kerntemperatur </a:t>
            </a: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-12°C </a:t>
            </a:r>
            <a:r>
              <a:rPr lang="de-CH" sz="3000" dirty="0"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mind. </a:t>
            </a:r>
            <a:r>
              <a:rPr lang="de-CH" sz="3000" dirty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Stunden</a:t>
            </a:r>
            <a:endParaRPr lang="de-C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3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Bild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3422" y="1988840"/>
            <a:ext cx="4222229" cy="279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41"/>
          <p:cNvSpPr>
            <a:spLocks noChangeArrowheads="1"/>
          </p:cNvSpPr>
          <p:nvPr/>
        </p:nvSpPr>
        <p:spPr bwMode="auto">
          <a:xfrm>
            <a:off x="601038" y="1988840"/>
            <a:ext cx="7552456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ts val="4500"/>
              </a:lnSpc>
            </a:pPr>
            <a:r>
              <a:rPr lang="de-CH" altLang="de-DE" sz="3100" dirty="0" smtClean="0">
                <a:latin typeface="Arial" charset="0"/>
              </a:rPr>
              <a:t>1. Aktuelle Situation</a:t>
            </a:r>
          </a:p>
          <a:p>
            <a:pPr eaLnBrk="1" hangingPunct="1">
              <a:lnSpc>
                <a:spcPts val="4500"/>
              </a:lnSpc>
            </a:pPr>
            <a:r>
              <a:rPr lang="de-CH" altLang="de-DE" sz="3100" dirty="0" smtClean="0">
                <a:latin typeface="Arial" charset="0"/>
              </a:rPr>
              <a:t>2. Aussehen</a:t>
            </a:r>
          </a:p>
          <a:p>
            <a:pPr eaLnBrk="1" hangingPunct="1">
              <a:lnSpc>
                <a:spcPts val="4500"/>
              </a:lnSpc>
            </a:pPr>
            <a:r>
              <a:rPr lang="de-CH" altLang="de-DE" sz="3100" dirty="0" smtClean="0">
                <a:latin typeface="Arial" charset="0"/>
              </a:rPr>
              <a:t>3. Lebenszyklus</a:t>
            </a:r>
          </a:p>
          <a:p>
            <a:pPr eaLnBrk="1" hangingPunct="1">
              <a:lnSpc>
                <a:spcPts val="4500"/>
              </a:lnSpc>
            </a:pPr>
            <a:r>
              <a:rPr lang="de-CH" altLang="de-DE" sz="3100" dirty="0" smtClean="0">
                <a:latin typeface="Arial" charset="0"/>
              </a:rPr>
              <a:t>4. Schäden</a:t>
            </a:r>
          </a:p>
          <a:p>
            <a:pPr eaLnBrk="1" hangingPunct="1">
              <a:lnSpc>
                <a:spcPts val="4500"/>
              </a:lnSpc>
            </a:pPr>
            <a:r>
              <a:rPr lang="de-CH" altLang="de-DE" sz="3100" dirty="0">
                <a:latin typeface="Arial" charset="0"/>
              </a:rPr>
              <a:t>5</a:t>
            </a:r>
            <a:r>
              <a:rPr lang="de-CH" altLang="de-DE" sz="3100" dirty="0" smtClean="0">
                <a:latin typeface="Arial" charset="0"/>
              </a:rPr>
              <a:t>. Bekämpfung</a:t>
            </a:r>
          </a:p>
          <a:p>
            <a:pPr eaLnBrk="1" hangingPunct="1">
              <a:lnSpc>
                <a:spcPts val="4500"/>
              </a:lnSpc>
            </a:pPr>
            <a:r>
              <a:rPr lang="de-CH" altLang="de-DE" sz="3100" dirty="0">
                <a:latin typeface="Arial" charset="0"/>
              </a:rPr>
              <a:t>6</a:t>
            </a:r>
            <a:r>
              <a:rPr lang="de-CH" altLang="de-DE" sz="3100" dirty="0" smtClean="0">
                <a:latin typeface="Arial" charset="0"/>
              </a:rPr>
              <a:t>. Verhalten der Imkerinnen und Imker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9552" y="908720"/>
            <a:ext cx="167225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Inhalte</a:t>
            </a:r>
            <a:endParaRPr lang="fr-C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377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feld 5"/>
          <p:cNvSpPr txBox="1">
            <a:spLocks noChangeArrowheads="1"/>
          </p:cNvSpPr>
          <p:nvPr/>
        </p:nvSpPr>
        <p:spPr bwMode="auto">
          <a:xfrm>
            <a:off x="611832" y="1701963"/>
            <a:ext cx="78486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3000" dirty="0" smtClean="0"/>
              <a:t>Bei Verdacht auf Kleinen Beutenkäfer </a:t>
            </a:r>
            <a:br>
              <a:rPr lang="de-CH" altLang="de-DE" sz="3000" dirty="0" smtClean="0"/>
            </a:br>
            <a:r>
              <a:rPr lang="de-CH" altLang="de-DE" sz="3000" dirty="0" smtClean="0"/>
              <a:t>	</a:t>
            </a:r>
            <a:r>
              <a:rPr lang="de-CH" altLang="de-DE" sz="3000" dirty="0" smtClean="0">
                <a:solidFill>
                  <a:srgbClr val="FF0000"/>
                </a:solidFill>
                <a:sym typeface="Wingdings 3"/>
              </a:rPr>
              <a:t>sofort Inspektor informieren</a:t>
            </a:r>
            <a:endParaRPr lang="de-CH" altLang="de-DE" sz="3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3000" dirty="0"/>
          </a:p>
          <a:p>
            <a:pPr eaLnBrk="1" hangingPunct="1">
              <a:spcBef>
                <a:spcPct val="0"/>
              </a:spcBef>
              <a:buNone/>
            </a:pPr>
            <a:r>
              <a:rPr lang="de-CH" altLang="de-DE" sz="3000" b="1" dirty="0"/>
              <a:t>Kein Kauf von Völkern, die aus einem Import stammen </a:t>
            </a:r>
            <a:r>
              <a:rPr lang="de-CH" altLang="de-DE" sz="3000" b="1" dirty="0" smtClean="0"/>
              <a:t>könnten!</a:t>
            </a:r>
            <a:endParaRPr lang="de-CH" altLang="de-DE" sz="3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3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3000" dirty="0" smtClean="0"/>
              <a:t>Völker, die aus einem Import stammen können, besonders aufmerksam beobachten.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3000" dirty="0" smtClean="0"/>
              <a:t>(Diagnosefalle nach Schäfer)</a:t>
            </a:r>
            <a:endParaRPr lang="de-CH" altLang="de-DE" sz="3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59410" y="548680"/>
            <a:ext cx="8621102" cy="13681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alt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Verhalten der Imkerinnen/Imker</a:t>
            </a:r>
          </a:p>
        </p:txBody>
      </p:sp>
    </p:spTree>
    <p:extLst>
      <p:ext uri="{BB962C8B-B14F-4D97-AF65-F5344CB8AC3E}">
        <p14:creationId xmlns:p14="http://schemas.microsoft.com/office/powerpoint/2010/main" xmlns="" val="332042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207996" y="692696"/>
            <a:ext cx="38014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Diagnosefalle </a:t>
            </a:r>
          </a:p>
          <a:p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 Schäfer</a:t>
            </a:r>
          </a:p>
          <a:p>
            <a:endParaRPr lang="de-CH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Bestimmungshilfe</a:t>
            </a:r>
          </a:p>
          <a:p>
            <a:endParaRPr lang="de-CH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Ausschlagbeutel</a:t>
            </a:r>
          </a:p>
          <a:p>
            <a:endParaRPr lang="de-CH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Diagnosefalle</a:t>
            </a:r>
            <a:endParaRPr lang="fr-F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1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G:\ABLAGE NEU apiservice gmbh\BGD Fotos\Fotos\Bilder Röbi BGD\BGD Fotos Röbi\Insekten - Käfer\Kleiner Beutenkäfer\2- Einlegen Diagnosefall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7432"/>
            <a:ext cx="4003179" cy="215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G:\ABLAGE NEU apiservice gmbh\BGD Fotos\Fotos\Bilder Röbi BGD\BGD Fotos Röbi\Insekten - Käfer\Kleiner Beutenkäfer\8b-DF ausklopfe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50655"/>
            <a:ext cx="3276426" cy="2349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G:\ABLAGE NEU apiservice gmbh\BGD Fotos\Fotos\Bilder Röbi BGD\BGD Fotos Röbi\Insekten - Käfer\Kleiner Beutenkäfer\10b-Ausschlagbeutel zukleb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805544"/>
            <a:ext cx="2411759" cy="305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G:\ABLAGE NEU apiservice gmbh\BGD Fotos\Fotos\Bilder Röbi BGD\BGD Fotos Röbi\Insekten - Käfer\Kleiner Beutenkäfer\13-Tote KBK aus Tiefkühle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59442" y="4036929"/>
            <a:ext cx="3287617" cy="2354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5"/>
          <p:cNvSpPr txBox="1">
            <a:spLocks noChangeArrowheads="1"/>
          </p:cNvSpPr>
          <p:nvPr/>
        </p:nvSpPr>
        <p:spPr bwMode="auto">
          <a:xfrm>
            <a:off x="467544" y="251937"/>
            <a:ext cx="7848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b="1" dirty="0" smtClean="0"/>
              <a:t>Schäferfallen-Anwendung</a:t>
            </a:r>
            <a:endParaRPr lang="de-CH" altLang="de-DE" b="1" dirty="0"/>
          </a:p>
        </p:txBody>
      </p:sp>
      <p:sp>
        <p:nvSpPr>
          <p:cNvPr id="12" name="Rechteck 11"/>
          <p:cNvSpPr/>
          <p:nvPr/>
        </p:nvSpPr>
        <p:spPr>
          <a:xfrm>
            <a:off x="1" y="2700915"/>
            <a:ext cx="4003178" cy="728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Kontrolle alle </a:t>
            </a:r>
            <a:r>
              <a:rPr lang="de-CH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 </a:t>
            </a:r>
            <a:endParaRPr lang="fr-FR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542113" y="2668589"/>
            <a:ext cx="3459053" cy="760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48 Std. ausklopfen</a:t>
            </a:r>
          </a:p>
        </p:txBody>
      </p:sp>
      <p:sp>
        <p:nvSpPr>
          <p:cNvPr id="14" name="Rechteck 13"/>
          <p:cNvSpPr/>
          <p:nvPr/>
        </p:nvSpPr>
        <p:spPr>
          <a:xfrm>
            <a:off x="1947531" y="5927551"/>
            <a:ext cx="2483770" cy="654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sofort verschliessen</a:t>
            </a:r>
          </a:p>
        </p:txBody>
      </p:sp>
      <p:sp>
        <p:nvSpPr>
          <p:cNvPr id="15" name="Rechteck 14"/>
          <p:cNvSpPr/>
          <p:nvPr/>
        </p:nvSpPr>
        <p:spPr>
          <a:xfrm>
            <a:off x="5048591" y="5936295"/>
            <a:ext cx="2483770" cy="654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Std. bei</a:t>
            </a:r>
          </a:p>
          <a:p>
            <a:pPr algn="ctr"/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–12°C gefrieren</a:t>
            </a:r>
          </a:p>
        </p:txBody>
      </p:sp>
    </p:spTree>
    <p:extLst>
      <p:ext uri="{BB962C8B-B14F-4D97-AF65-F5344CB8AC3E}">
        <p14:creationId xmlns:p14="http://schemas.microsoft.com/office/powerpoint/2010/main" xmlns="" val="14931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:\ABLAGE NEU apiservice gmbh\BGD Fotos\Fotos\Bilder Röbi BGD\BGD Fotos Röbi\Insekten - Käfer\Kleiner Beutenkäfer\17c-BI sendet an Refferenzlabo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6886" y="1237193"/>
            <a:ext cx="2243086" cy="28470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5"/>
          <p:cNvSpPr txBox="1">
            <a:spLocks noChangeArrowheads="1"/>
          </p:cNvSpPr>
          <p:nvPr/>
        </p:nvSpPr>
        <p:spPr bwMode="auto">
          <a:xfrm>
            <a:off x="539824" y="395953"/>
            <a:ext cx="7848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b="1" dirty="0" smtClean="0"/>
              <a:t>Schäferfallen: Anwendung</a:t>
            </a:r>
            <a:endParaRPr lang="de-CH" altLang="de-DE" b="1" dirty="0"/>
          </a:p>
        </p:txBody>
      </p:sp>
      <p:sp>
        <p:nvSpPr>
          <p:cNvPr id="12" name="Rechteck 11"/>
          <p:cNvSpPr/>
          <p:nvPr/>
        </p:nvSpPr>
        <p:spPr>
          <a:xfrm>
            <a:off x="467544" y="4084288"/>
            <a:ext cx="2602808" cy="2460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CH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 bestimmen – </a:t>
            </a:r>
            <a:b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Verdacht Bieneninspektor rufen !</a:t>
            </a:r>
          </a:p>
          <a:p>
            <a:pPr algn="ctr"/>
            <a:endParaRPr lang="fr-FR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597269" y="4084289"/>
            <a:ext cx="2483770" cy="2460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Tote Käfer/ Larven in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Zipbeutel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füllen </a:t>
            </a:r>
          </a:p>
          <a:p>
            <a:pPr algn="ctr"/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Ausschlag-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beutel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wieder- verwenden</a:t>
            </a:r>
          </a:p>
        </p:txBody>
      </p:sp>
      <p:sp>
        <p:nvSpPr>
          <p:cNvPr id="15" name="Rechteck 14"/>
          <p:cNvSpPr/>
          <p:nvPr/>
        </p:nvSpPr>
        <p:spPr>
          <a:xfrm>
            <a:off x="6586886" y="4084289"/>
            <a:ext cx="2243086" cy="2460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Bienen- Inspektor sendet an Referenzlabor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5" y="1237192"/>
            <a:ext cx="2602807" cy="284709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7269" y="1237192"/>
            <a:ext cx="2483770" cy="28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302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5"/>
          <p:cNvSpPr txBox="1">
            <a:spLocks noChangeArrowheads="1"/>
          </p:cNvSpPr>
          <p:nvPr/>
        </p:nvSpPr>
        <p:spPr bwMode="auto">
          <a:xfrm>
            <a:off x="0" y="1"/>
            <a:ext cx="9143999" cy="69557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9388" eaLnBrk="1" hangingPunct="1">
              <a:spcBef>
                <a:spcPct val="0"/>
              </a:spcBef>
              <a:buFontTx/>
              <a:buNone/>
            </a:pPr>
            <a:endParaRPr lang="de-CH" altLang="de-DE" sz="1000" b="1" dirty="0" smtClean="0">
              <a:solidFill>
                <a:schemeClr val="bg1"/>
              </a:solidFill>
            </a:endParaRPr>
          </a:p>
          <a:p>
            <a:pPr marL="179388" eaLnBrk="1" hangingPunct="1">
              <a:spcBef>
                <a:spcPct val="0"/>
              </a:spcBef>
              <a:buFontTx/>
              <a:buNone/>
            </a:pPr>
            <a:r>
              <a:rPr lang="de-CH" altLang="de-DE" b="1" dirty="0" smtClean="0">
                <a:solidFill>
                  <a:schemeClr val="bg1"/>
                </a:solidFill>
              </a:rPr>
              <a:t>Fazit:</a:t>
            </a:r>
            <a:endParaRPr lang="de-CH" altLang="de-DE" b="1" dirty="0">
              <a:solidFill>
                <a:schemeClr val="bg1"/>
              </a:solidFill>
            </a:endParaRPr>
          </a:p>
          <a:p>
            <a:pPr marL="179388" eaLnBrk="1" hangingPunct="1">
              <a:spcBef>
                <a:spcPct val="0"/>
              </a:spcBef>
              <a:buFontTx/>
              <a:buNone/>
              <a:tabLst>
                <a:tab pos="444500" algn="l"/>
              </a:tabLst>
            </a:pPr>
            <a:endParaRPr lang="de-CH" altLang="de-DE" sz="800" dirty="0" smtClean="0">
              <a:solidFill>
                <a:schemeClr val="bg1"/>
              </a:solidFill>
            </a:endParaRPr>
          </a:p>
          <a:p>
            <a:pPr marL="179388" eaLnBrk="1" hangingPunct="1">
              <a:spcBef>
                <a:spcPct val="0"/>
              </a:spcBef>
              <a:buFontTx/>
              <a:buNone/>
            </a:pPr>
            <a:r>
              <a:rPr lang="de-CH" altLang="de-DE" sz="2800" dirty="0" smtClean="0">
                <a:solidFill>
                  <a:schemeClr val="bg1"/>
                </a:solidFill>
              </a:rPr>
              <a:t>Der </a:t>
            </a:r>
            <a:r>
              <a:rPr lang="de-CH" altLang="de-DE" sz="2800" dirty="0" smtClean="0">
                <a:solidFill>
                  <a:srgbClr val="FFC000"/>
                </a:solidFill>
              </a:rPr>
              <a:t>Kleine Beutenkäfer </a:t>
            </a:r>
            <a:r>
              <a:rPr lang="de-CH" altLang="de-DE" sz="2800" dirty="0" smtClean="0">
                <a:solidFill>
                  <a:schemeClr val="bg1"/>
                </a:solidFill>
              </a:rPr>
              <a:t>ist in </a:t>
            </a:r>
            <a:r>
              <a:rPr lang="de-CH" altLang="de-DE" sz="2800" dirty="0" smtClean="0">
                <a:solidFill>
                  <a:srgbClr val="FFC000"/>
                </a:solidFill>
              </a:rPr>
              <a:t>Süditalien. </a:t>
            </a:r>
            <a:r>
              <a:rPr lang="de-CH" altLang="de-DE" sz="2800" dirty="0" smtClean="0">
                <a:solidFill>
                  <a:schemeClr val="bg1"/>
                </a:solidFill>
              </a:rPr>
              <a:t>Es ist </a:t>
            </a:r>
            <a:r>
              <a:rPr lang="de-CH" altLang="de-DE" sz="2800" dirty="0" smtClean="0">
                <a:solidFill>
                  <a:srgbClr val="FFC000"/>
                </a:solidFill>
              </a:rPr>
              <a:t>nicht</a:t>
            </a:r>
            <a:r>
              <a:rPr lang="de-CH" altLang="de-DE" sz="2800" dirty="0" smtClean="0">
                <a:solidFill>
                  <a:schemeClr val="bg1"/>
                </a:solidFill>
              </a:rPr>
              <a:t> </a:t>
            </a:r>
            <a:r>
              <a:rPr lang="de-CH" altLang="de-DE" sz="2800" dirty="0" smtClean="0">
                <a:solidFill>
                  <a:srgbClr val="FFC000"/>
                </a:solidFill>
              </a:rPr>
              <a:t>auszuschliessen, </a:t>
            </a:r>
            <a:r>
              <a:rPr lang="de-CH" altLang="de-DE" sz="2800" dirty="0" smtClean="0">
                <a:solidFill>
                  <a:schemeClr val="bg1"/>
                </a:solidFill>
              </a:rPr>
              <a:t>dass er </a:t>
            </a:r>
            <a:r>
              <a:rPr lang="de-CH" altLang="de-DE" sz="2800" dirty="0" smtClean="0">
                <a:solidFill>
                  <a:srgbClr val="FFC000"/>
                </a:solidFill>
              </a:rPr>
              <a:t>bereits </a:t>
            </a:r>
            <a:r>
              <a:rPr lang="de-CH" altLang="de-DE" sz="2800" dirty="0" smtClean="0">
                <a:solidFill>
                  <a:schemeClr val="bg1"/>
                </a:solidFill>
              </a:rPr>
              <a:t>in der </a:t>
            </a:r>
            <a:r>
              <a:rPr lang="de-CH" altLang="de-DE" sz="2800" dirty="0" smtClean="0">
                <a:solidFill>
                  <a:srgbClr val="FFC000"/>
                </a:solidFill>
              </a:rPr>
              <a:t>Schweiz</a:t>
            </a:r>
            <a:r>
              <a:rPr lang="de-CH" altLang="de-DE" sz="2800" dirty="0" smtClean="0">
                <a:solidFill>
                  <a:schemeClr val="bg1"/>
                </a:solidFill>
              </a:rPr>
              <a:t> ist.</a:t>
            </a:r>
          </a:p>
          <a:p>
            <a:pPr marL="179388" eaLnBrk="1" hangingPunct="1">
              <a:spcBef>
                <a:spcPct val="0"/>
              </a:spcBef>
              <a:buNone/>
              <a:tabLst>
                <a:tab pos="444500" algn="l"/>
              </a:tabLst>
            </a:pPr>
            <a:endParaRPr lang="de-CH" altLang="de-DE" sz="800" dirty="0">
              <a:solidFill>
                <a:schemeClr val="bg1"/>
              </a:solidFill>
            </a:endParaRPr>
          </a:p>
          <a:p>
            <a:pPr marL="179388" eaLnBrk="1" hangingPunct="1">
              <a:spcBef>
                <a:spcPct val="0"/>
              </a:spcBef>
              <a:buFontTx/>
              <a:buNone/>
            </a:pPr>
            <a:r>
              <a:rPr lang="de-CH" altLang="de-DE" sz="2800" dirty="0" smtClean="0">
                <a:solidFill>
                  <a:schemeClr val="bg1"/>
                </a:solidFill>
              </a:rPr>
              <a:t>Er ist </a:t>
            </a:r>
            <a:r>
              <a:rPr lang="de-CH" altLang="de-DE" sz="2800" baseline="20000" dirty="0" smtClean="0">
                <a:solidFill>
                  <a:srgbClr val="FFC000"/>
                </a:solidFill>
              </a:rPr>
              <a:t>1</a:t>
            </a:r>
            <a:r>
              <a:rPr lang="de-CH" altLang="de-DE" sz="2800" dirty="0" smtClean="0">
                <a:solidFill>
                  <a:srgbClr val="FFC000"/>
                </a:solidFill>
              </a:rPr>
              <a:t>/</a:t>
            </a:r>
            <a:r>
              <a:rPr lang="de-CH" altLang="de-DE" sz="2800" baseline="-20000" dirty="0" smtClean="0">
                <a:solidFill>
                  <a:srgbClr val="FFC000"/>
                </a:solidFill>
              </a:rPr>
              <a:t>3</a:t>
            </a:r>
            <a:r>
              <a:rPr lang="de-CH" altLang="de-DE" sz="2800" dirty="0" smtClean="0">
                <a:solidFill>
                  <a:schemeClr val="bg1"/>
                </a:solidFill>
              </a:rPr>
              <a:t> so gross wie die </a:t>
            </a:r>
            <a:r>
              <a:rPr lang="de-CH" altLang="de-DE" sz="2800" dirty="0" smtClean="0">
                <a:solidFill>
                  <a:srgbClr val="FFC000"/>
                </a:solidFill>
              </a:rPr>
              <a:t>Bienen</a:t>
            </a:r>
            <a:r>
              <a:rPr lang="de-CH" altLang="de-DE" sz="2800" dirty="0" smtClean="0">
                <a:solidFill>
                  <a:schemeClr val="bg1"/>
                </a:solidFill>
              </a:rPr>
              <a:t>, hat </a:t>
            </a:r>
            <a:r>
              <a:rPr lang="de-CH" altLang="de-DE" sz="2800" dirty="0" smtClean="0">
                <a:solidFill>
                  <a:srgbClr val="FFC000"/>
                </a:solidFill>
              </a:rPr>
              <a:t>breite Antennen-enden</a:t>
            </a:r>
            <a:r>
              <a:rPr lang="de-CH" altLang="de-DE" sz="2800" dirty="0" smtClean="0">
                <a:solidFill>
                  <a:schemeClr val="bg1"/>
                </a:solidFill>
              </a:rPr>
              <a:t> und </a:t>
            </a:r>
            <a:r>
              <a:rPr lang="de-CH" altLang="de-DE" sz="2800" dirty="0" smtClean="0">
                <a:solidFill>
                  <a:srgbClr val="FFC000"/>
                </a:solidFill>
              </a:rPr>
              <a:t>Deckflügel,</a:t>
            </a:r>
            <a:r>
              <a:rPr lang="de-CH" altLang="de-DE" sz="2800" dirty="0" smtClean="0">
                <a:solidFill>
                  <a:schemeClr val="bg1"/>
                </a:solidFill>
              </a:rPr>
              <a:t> die den </a:t>
            </a:r>
            <a:r>
              <a:rPr lang="de-CH" altLang="de-DE" sz="2800" dirty="0" smtClean="0">
                <a:solidFill>
                  <a:srgbClr val="FFC000"/>
                </a:solidFill>
              </a:rPr>
              <a:t>Hinterleib</a:t>
            </a:r>
            <a:r>
              <a:rPr lang="de-CH" altLang="de-DE" sz="2800" dirty="0" smtClean="0">
                <a:solidFill>
                  <a:schemeClr val="bg1"/>
                </a:solidFill>
              </a:rPr>
              <a:t> nur </a:t>
            </a:r>
            <a:r>
              <a:rPr lang="de-CH" altLang="de-DE" sz="2800" dirty="0" err="1" smtClean="0">
                <a:solidFill>
                  <a:srgbClr val="FFC000"/>
                </a:solidFill>
              </a:rPr>
              <a:t>un</a:t>
            </a:r>
            <a:r>
              <a:rPr lang="de-CH" altLang="de-DE" sz="2800" dirty="0" smtClean="0">
                <a:solidFill>
                  <a:srgbClr val="FFC000"/>
                </a:solidFill>
              </a:rPr>
              <a:t>-vollständig abdecken</a:t>
            </a:r>
            <a:r>
              <a:rPr lang="de-CH" altLang="de-DE" sz="2800" dirty="0" smtClean="0">
                <a:solidFill>
                  <a:schemeClr val="bg1"/>
                </a:solidFill>
              </a:rPr>
              <a:t>. </a:t>
            </a:r>
          </a:p>
          <a:p>
            <a:pPr marL="179388" eaLnBrk="1" hangingPunct="1">
              <a:spcBef>
                <a:spcPct val="0"/>
              </a:spcBef>
              <a:buFontTx/>
              <a:buNone/>
            </a:pPr>
            <a:endParaRPr lang="de-CH" altLang="de-DE" sz="800" dirty="0">
              <a:solidFill>
                <a:schemeClr val="bg1"/>
              </a:solidFill>
            </a:endParaRPr>
          </a:p>
          <a:p>
            <a:pPr marL="179388" eaLnBrk="1" hangingPunct="1">
              <a:spcBef>
                <a:spcPct val="0"/>
              </a:spcBef>
              <a:buFontTx/>
              <a:buNone/>
            </a:pPr>
            <a:r>
              <a:rPr lang="de-CH" altLang="de-DE" sz="2800" dirty="0" smtClean="0">
                <a:solidFill>
                  <a:schemeClr val="bg1"/>
                </a:solidFill>
              </a:rPr>
              <a:t>Auf </a:t>
            </a:r>
            <a:r>
              <a:rPr lang="de-CH" altLang="de-DE" sz="2800" dirty="0" smtClean="0">
                <a:solidFill>
                  <a:srgbClr val="FFC000"/>
                </a:solidFill>
              </a:rPr>
              <a:t>Bienenimporte</a:t>
            </a:r>
            <a:r>
              <a:rPr lang="de-CH" altLang="de-DE" sz="2800" dirty="0" smtClean="0">
                <a:solidFill>
                  <a:schemeClr val="bg1"/>
                </a:solidFill>
              </a:rPr>
              <a:t> ist </a:t>
            </a:r>
            <a:r>
              <a:rPr lang="de-CH" altLang="de-DE" sz="2800" dirty="0" smtClean="0">
                <a:solidFill>
                  <a:srgbClr val="FFC000"/>
                </a:solidFill>
              </a:rPr>
              <a:t>unbedingt</a:t>
            </a:r>
            <a:r>
              <a:rPr lang="de-CH" altLang="de-DE" sz="2800" dirty="0" smtClean="0">
                <a:solidFill>
                  <a:schemeClr val="bg1"/>
                </a:solidFill>
              </a:rPr>
              <a:t> zu </a:t>
            </a:r>
            <a:r>
              <a:rPr lang="de-CH" altLang="de-DE" sz="2800" dirty="0" smtClean="0">
                <a:solidFill>
                  <a:srgbClr val="FFC000"/>
                </a:solidFill>
              </a:rPr>
              <a:t>verzichten. Aus Importen stammende Völker</a:t>
            </a:r>
            <a:r>
              <a:rPr lang="de-CH" altLang="de-DE" sz="2800" dirty="0" smtClean="0">
                <a:solidFill>
                  <a:schemeClr val="bg1"/>
                </a:solidFill>
              </a:rPr>
              <a:t> sollen mit </a:t>
            </a:r>
            <a:r>
              <a:rPr lang="de-CH" altLang="de-DE" sz="2800" dirty="0" smtClean="0">
                <a:solidFill>
                  <a:srgbClr val="FFC000"/>
                </a:solidFill>
              </a:rPr>
              <a:t>Schäferfallen getestet</a:t>
            </a:r>
            <a:r>
              <a:rPr lang="de-CH" altLang="de-DE" sz="2800" dirty="0" smtClean="0">
                <a:solidFill>
                  <a:schemeClr val="bg1"/>
                </a:solidFill>
              </a:rPr>
              <a:t> werden.</a:t>
            </a:r>
          </a:p>
          <a:p>
            <a:pPr marL="179388" eaLnBrk="1" hangingPunct="1">
              <a:spcBef>
                <a:spcPct val="0"/>
              </a:spcBef>
              <a:buFontTx/>
              <a:buNone/>
            </a:pPr>
            <a:endParaRPr lang="de-CH" altLang="de-DE" sz="800" dirty="0" smtClean="0">
              <a:solidFill>
                <a:schemeClr val="bg1"/>
              </a:solidFill>
            </a:endParaRPr>
          </a:p>
          <a:p>
            <a:pPr marL="179388" eaLnBrk="1" hangingPunct="1">
              <a:spcBef>
                <a:spcPct val="0"/>
              </a:spcBef>
              <a:buFontTx/>
              <a:buNone/>
            </a:pPr>
            <a:r>
              <a:rPr lang="de-CH" altLang="de-DE" sz="2800" dirty="0" smtClean="0">
                <a:solidFill>
                  <a:schemeClr val="bg1"/>
                </a:solidFill>
              </a:rPr>
              <a:t>Der </a:t>
            </a:r>
            <a:r>
              <a:rPr lang="de-CH" altLang="de-DE" sz="2800" dirty="0" smtClean="0">
                <a:solidFill>
                  <a:srgbClr val="FFC000"/>
                </a:solidFill>
              </a:rPr>
              <a:t>Befall</a:t>
            </a:r>
            <a:r>
              <a:rPr lang="de-CH" altLang="de-DE" sz="2800" dirty="0" smtClean="0">
                <a:solidFill>
                  <a:schemeClr val="bg1"/>
                </a:solidFill>
              </a:rPr>
              <a:t> ist </a:t>
            </a:r>
            <a:r>
              <a:rPr lang="de-CH" altLang="de-DE" sz="2800" dirty="0" smtClean="0">
                <a:solidFill>
                  <a:srgbClr val="FFC000"/>
                </a:solidFill>
              </a:rPr>
              <a:t>anzeigepflichtig. </a:t>
            </a:r>
            <a:r>
              <a:rPr lang="de-CH" altLang="de-DE" sz="2800" dirty="0" smtClean="0">
                <a:solidFill>
                  <a:schemeClr val="bg1"/>
                </a:solidFill>
              </a:rPr>
              <a:t>Ein frühes Erkennen ist unabdingbar, wenn ein Festsetzen des Parasiten in der Schweiz verhindert werden soll. </a:t>
            </a:r>
          </a:p>
          <a:p>
            <a:pPr marL="179388" eaLnBrk="1" hangingPunct="1">
              <a:spcBef>
                <a:spcPct val="0"/>
              </a:spcBef>
              <a:buFontTx/>
              <a:buNone/>
            </a:pPr>
            <a:endParaRPr lang="de-CH" altLang="de-DE" sz="800" dirty="0" smtClean="0">
              <a:solidFill>
                <a:schemeClr val="bg1"/>
              </a:solidFill>
            </a:endParaRPr>
          </a:p>
          <a:p>
            <a:pPr marL="179388" eaLnBrk="1" hangingPunct="1">
              <a:spcBef>
                <a:spcPct val="0"/>
              </a:spcBef>
              <a:buFontTx/>
              <a:buNone/>
            </a:pPr>
            <a:r>
              <a:rPr lang="de-CH" altLang="de-DE" sz="2800" dirty="0" smtClean="0">
                <a:solidFill>
                  <a:schemeClr val="bg1"/>
                </a:solidFill>
              </a:rPr>
              <a:t>Imkermaterial kann mittels </a:t>
            </a:r>
            <a:r>
              <a:rPr lang="de-CH" altLang="de-DE" sz="2800" dirty="0">
                <a:solidFill>
                  <a:srgbClr val="FFC000"/>
                </a:solidFill>
              </a:rPr>
              <a:t>Tieffrieren entseucht </a:t>
            </a:r>
            <a:r>
              <a:rPr lang="de-CH" altLang="de-DE" sz="2800" dirty="0" smtClean="0">
                <a:solidFill>
                  <a:schemeClr val="bg1"/>
                </a:solidFill>
              </a:rPr>
              <a:t>werden.</a:t>
            </a:r>
            <a:endParaRPr lang="de-CH" altLang="de-DE" sz="3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3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8" y="-1"/>
            <a:ext cx="9133612" cy="685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0" y="0"/>
            <a:ext cx="45719" cy="553878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2771800" y="4661625"/>
            <a:ext cx="590465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3600" b="1" dirty="0" smtClean="0">
                <a:solidFill>
                  <a:schemeClr val="bg1"/>
                </a:solidFill>
              </a:rPr>
              <a:t>Bienen verdienen aufmerksame Imkerinnen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3600" b="1" dirty="0" smtClean="0">
                <a:solidFill>
                  <a:schemeClr val="bg1"/>
                </a:solidFill>
              </a:rPr>
              <a:t>und Imker</a:t>
            </a:r>
            <a:endParaRPr lang="de-CH" altLang="de-DE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\\alp-skoswb-1006\BGD\ABLAGE NEU apiservice gmbh\Allgemein\Vorlagen\logos\apiservice_mit_BGD\jpg\Logo apiservice_BGD_o Hg_4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071" cy="137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01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70" t="12581" r="26863" b="10249"/>
          <a:stretch/>
        </p:blipFill>
        <p:spPr bwMode="auto">
          <a:xfrm>
            <a:off x="-20036" y="-1"/>
            <a:ext cx="9344564" cy="690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upload.wikimedia.org/wikipedia/commons/a/a4/Relief_map_of_Italy_Calabri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18" t="62035" r="39674" b="2836"/>
          <a:stretch/>
        </p:blipFill>
        <p:spPr bwMode="auto">
          <a:xfrm>
            <a:off x="5900135" y="3519852"/>
            <a:ext cx="3394982" cy="333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45" t="85502" r="9109" b="3761"/>
          <a:stretch/>
        </p:blipFill>
        <p:spPr bwMode="auto">
          <a:xfrm>
            <a:off x="6721284" y="2378939"/>
            <a:ext cx="2583809" cy="107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unten 1"/>
          <p:cNvSpPr/>
          <p:nvPr/>
        </p:nvSpPr>
        <p:spPr>
          <a:xfrm rot="1684817">
            <a:off x="4659652" y="2099301"/>
            <a:ext cx="504056" cy="30662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CH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nachvollziehbar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041"/>
          <p:cNvSpPr>
            <a:spLocks noChangeArrowheads="1"/>
          </p:cNvSpPr>
          <p:nvPr/>
        </p:nvSpPr>
        <p:spPr bwMode="auto">
          <a:xfrm>
            <a:off x="1012004" y="2492897"/>
            <a:ext cx="1543772" cy="50405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de-CH" altLang="de-DE" sz="600" b="1" dirty="0" smtClean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de-CH" altLang="de-DE" sz="2800" b="1" dirty="0" smtClean="0">
                <a:latin typeface="Arial" charset="0"/>
              </a:rPr>
              <a:t>61 Fälle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97046" y="476672"/>
            <a:ext cx="457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Aktuelle Situation</a:t>
            </a:r>
            <a:endParaRPr lang="de-C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17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3018" y="1281874"/>
            <a:ext cx="4367213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5101307" y="5139779"/>
            <a:ext cx="1201737" cy="11303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4" name="Ellipse 3"/>
          <p:cNvSpPr/>
          <p:nvPr/>
        </p:nvSpPr>
        <p:spPr>
          <a:xfrm rot="314206">
            <a:off x="5504532" y="5536654"/>
            <a:ext cx="377825" cy="430213"/>
          </a:xfrm>
          <a:prstGeom prst="ellipse">
            <a:avLst/>
          </a:prstGeom>
          <a:solidFill>
            <a:srgbClr val="FF9999">
              <a:alpha val="2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" name="Pfeil nach oben 1"/>
          <p:cNvSpPr/>
          <p:nvPr/>
        </p:nvSpPr>
        <p:spPr>
          <a:xfrm rot="19314666">
            <a:off x="3403732" y="1558044"/>
            <a:ext cx="1235348" cy="4774819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CH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Importe 2014/15</a:t>
            </a:r>
            <a:endParaRPr lang="de-CH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270433" y="607671"/>
            <a:ext cx="1584152" cy="1066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altLang="de-DE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de-CH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feil nach oben und unten 4"/>
          <p:cNvSpPr/>
          <p:nvPr/>
        </p:nvSpPr>
        <p:spPr>
          <a:xfrm rot="19361754">
            <a:off x="3557049" y="1189240"/>
            <a:ext cx="1728192" cy="4647579"/>
          </a:xfrm>
          <a:prstGeom prst="up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CH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Wanderungen</a:t>
            </a:r>
            <a:endParaRPr lang="de-CH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032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457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CH" alt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Strategie</a:t>
            </a:r>
            <a:r>
              <a:rPr lang="de-CH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1849977"/>
              </p:ext>
            </p:extLst>
          </p:nvPr>
        </p:nvGraphicFramePr>
        <p:xfrm>
          <a:off x="318892" y="2492896"/>
          <a:ext cx="8259430" cy="37425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18287"/>
                <a:gridCol w="2501928"/>
                <a:gridCol w="4739215"/>
              </a:tblGrid>
              <a:tr h="440079">
                <a:tc>
                  <a:txBody>
                    <a:bodyPr/>
                    <a:lstStyle/>
                    <a:p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Strategie 1</a:t>
                      </a:r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r>
                        <a:rPr lang="de-CH" sz="1700" dirty="0" smtClean="0"/>
                        <a:t>Strategie 2</a:t>
                      </a:r>
                      <a:endParaRPr lang="de-CH" sz="1700" dirty="0"/>
                    </a:p>
                  </a:txBody>
                  <a:tcPr marL="86400" marR="86400" marT="43200" marB="43200"/>
                </a:tc>
              </a:tr>
              <a:tr h="770100"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Situation</a:t>
                      </a:r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Befall epidemiologisch eng eingrenzbar (singuläres Ereignis)</a:t>
                      </a:r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700" dirty="0" smtClean="0"/>
                        <a:t>grossflächiger Befall (viele </a:t>
                      </a:r>
                      <a:r>
                        <a:rPr lang="de-CH" sz="1700" baseline="0" dirty="0" smtClean="0"/>
                        <a:t>Betriebe betroffen)</a:t>
                      </a:r>
                      <a:r>
                        <a:rPr lang="de-CH" sz="1700" dirty="0" smtClean="0"/>
                        <a:t> </a:t>
                      </a:r>
                    </a:p>
                  </a:txBody>
                  <a:tcPr marL="86400" marR="86400" marT="43200" marB="43200"/>
                </a:tc>
              </a:tr>
              <a:tr h="1430142"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Beispiel</a:t>
                      </a:r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Einschleppung des Kl. Beutenkäfers durch Import (Bienen/Hummeln, Imkereinebenprodukte, Imkereimaterial</a:t>
                      </a:r>
                      <a:r>
                        <a:rPr lang="de-CH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etc.)</a:t>
                      </a:r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700" dirty="0" smtClean="0"/>
                        <a:t>weite Verbreitung des Kleinen Beutenkäfers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700" dirty="0" smtClean="0"/>
                        <a:t>natürliche Einwanderung des Kl. Beutenkäfers (z.B. aus Italien)</a:t>
                      </a:r>
                    </a:p>
                  </a:txBody>
                  <a:tcPr marL="86400" marR="86400" marT="43200" marB="43200"/>
                </a:tc>
              </a:tr>
              <a:tr h="1100121"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Ziel</a:t>
                      </a:r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Ausbreitung des Kleinen Beutenkäfers verhindern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Ausrottung</a:t>
                      </a: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700" dirty="0" err="1" smtClean="0"/>
                        <a:t>Befallsdichte</a:t>
                      </a:r>
                      <a:r>
                        <a:rPr lang="de-CH" sz="1700" dirty="0" smtClean="0"/>
                        <a:t> gering</a:t>
                      </a:r>
                      <a:r>
                        <a:rPr lang="de-CH" sz="1700" baseline="0" dirty="0" smtClean="0"/>
                        <a:t> halten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700" dirty="0" smtClean="0"/>
                        <a:t>Schäden minimieren</a:t>
                      </a:r>
                    </a:p>
                  </a:txBody>
                  <a:tcPr marL="86400" marR="86400" marT="43200" marB="43200"/>
                </a:tc>
              </a:tr>
            </a:tbl>
          </a:graphicData>
        </a:graphic>
      </p:graphicFrame>
      <p:grpSp>
        <p:nvGrpSpPr>
          <p:cNvPr id="2" name="Gruppieren 1"/>
          <p:cNvGrpSpPr/>
          <p:nvPr/>
        </p:nvGrpSpPr>
        <p:grpSpPr>
          <a:xfrm>
            <a:off x="3707904" y="2492895"/>
            <a:ext cx="5321239" cy="3960441"/>
            <a:chOff x="1869428" y="5046485"/>
            <a:chExt cx="2576572" cy="174884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69428" y="5046485"/>
              <a:ext cx="2576572" cy="1748848"/>
            </a:xfrm>
            <a:prstGeom prst="rect">
              <a:avLst/>
            </a:prstGeom>
          </p:spPr>
        </p:pic>
        <p:sp>
          <p:nvSpPr>
            <p:cNvPr id="4" name="Stern mit 5 Zacken 3"/>
            <p:cNvSpPr/>
            <p:nvPr/>
          </p:nvSpPr>
          <p:spPr bwMode="auto">
            <a:xfrm>
              <a:off x="3044571" y="5667428"/>
              <a:ext cx="113143" cy="164571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</p:grpSp>
      <p:sp>
        <p:nvSpPr>
          <p:cNvPr id="7" name="Rechteck 6"/>
          <p:cNvSpPr/>
          <p:nvPr/>
        </p:nvSpPr>
        <p:spPr>
          <a:xfrm>
            <a:off x="539552" y="1022380"/>
            <a:ext cx="9145016" cy="1472230"/>
          </a:xfrm>
          <a:prstGeom prst="rect">
            <a:avLst/>
          </a:prstGeom>
        </p:spPr>
        <p:txBody>
          <a:bodyPr wrap="square" lIns="86393" tIns="43196" rIns="86393" bIns="43196">
            <a:spAutoFit/>
          </a:bodyPr>
          <a:lstStyle/>
          <a:p>
            <a:r>
              <a:rPr lang="de-CH" sz="3000" dirty="0">
                <a:latin typeface="Arial" panose="020B0604020202020204" pitchFamily="34" charset="0"/>
                <a:cs typeface="Arial" panose="020B0604020202020204" pitchFamily="34" charset="0"/>
              </a:rPr>
              <a:t>Je nach epidemiologischer Situation ist </a:t>
            </a: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b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Ziel der Bekämpfungsmassnamen </a:t>
            </a:r>
            <a:r>
              <a:rPr lang="de-CH" sz="30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somit</a:t>
            </a:r>
            <a:b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die Strategie unterschiedlich.</a:t>
            </a:r>
            <a:endParaRPr lang="de-C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413995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CH" alt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Strategie</a:t>
            </a:r>
            <a:r>
              <a:rPr lang="de-CH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0944434"/>
              </p:ext>
            </p:extLst>
          </p:nvPr>
        </p:nvGraphicFramePr>
        <p:xfrm>
          <a:off x="359902" y="2601518"/>
          <a:ext cx="3852058" cy="36638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2771938"/>
              </a:tblGrid>
              <a:tr h="431065">
                <a:tc>
                  <a:txBody>
                    <a:bodyPr/>
                    <a:lstStyle/>
                    <a:p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Strategie 2</a:t>
                      </a:r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</a:tr>
              <a:tr h="754326"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Situation</a:t>
                      </a:r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grossflächiger Befall (viele </a:t>
                      </a:r>
                      <a:r>
                        <a:rPr lang="de-CH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Betriebe betroffen)</a:t>
                      </a:r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86400" marR="86400" marT="43200" marB="43200"/>
                </a:tc>
              </a:tr>
              <a:tr h="1400848"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Beispiel</a:t>
                      </a:r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weite Verbreitung des Kleinen Beutenkäfers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natürliche Einwanderung des Kl. Beutenkäfers (z.B. aus Italien)</a:t>
                      </a:r>
                    </a:p>
                  </a:txBody>
                  <a:tcPr marL="86400" marR="86400" marT="43200" marB="43200"/>
                </a:tc>
              </a:tr>
              <a:tr h="1077587">
                <a:tc>
                  <a:txBody>
                    <a:bodyPr/>
                    <a:lstStyle/>
                    <a:p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Ziel</a:t>
                      </a:r>
                      <a:endParaRPr lang="de-CH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00" marR="86400" marT="43200" marB="43200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5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Befallsdichte</a:t>
                      </a:r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gering</a:t>
                      </a:r>
                      <a:r>
                        <a:rPr lang="de-CH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halten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CH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Schäden minimieren</a:t>
                      </a:r>
                    </a:p>
                  </a:txBody>
                  <a:tcPr marL="86400" marR="86400" marT="43200" marB="43200"/>
                </a:tc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539552" y="1022380"/>
            <a:ext cx="8064896" cy="1472230"/>
          </a:xfrm>
          <a:prstGeom prst="rect">
            <a:avLst/>
          </a:prstGeom>
        </p:spPr>
        <p:txBody>
          <a:bodyPr wrap="square" lIns="86393" tIns="43196" rIns="86393" bIns="43196">
            <a:spAutoFit/>
          </a:bodyPr>
          <a:lstStyle/>
          <a:p>
            <a:r>
              <a:rPr lang="de-CH" sz="3000" dirty="0">
                <a:latin typeface="Arial" panose="020B0604020202020204" pitchFamily="34" charset="0"/>
                <a:cs typeface="Arial" panose="020B0604020202020204" pitchFamily="34" charset="0"/>
              </a:rPr>
              <a:t>Je nach epidemiologischer Situation ist das Ziel der </a:t>
            </a: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Bekämpfungsmassnamen </a:t>
            </a:r>
            <a:r>
              <a:rPr lang="de-CH" sz="3000" dirty="0">
                <a:latin typeface="Arial" panose="020B0604020202020204" pitchFamily="34" charset="0"/>
                <a:cs typeface="Arial" panose="020B0604020202020204" pitchFamily="34" charset="0"/>
              </a:rPr>
              <a:t>und somit die </a:t>
            </a:r>
            <a:r>
              <a:rPr lang="de-CH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Strategie unterschiedlich.</a:t>
            </a:r>
            <a:endParaRPr lang="de-CH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4283968" y="2715333"/>
            <a:ext cx="4536504" cy="3395052"/>
            <a:chOff x="5379428" y="4967079"/>
            <a:chExt cx="2576572" cy="1822773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79428" y="4967079"/>
              <a:ext cx="2576572" cy="1748848"/>
            </a:xfrm>
            <a:prstGeom prst="rect">
              <a:avLst/>
            </a:prstGeom>
          </p:spPr>
        </p:pic>
        <p:sp>
          <p:nvSpPr>
            <p:cNvPr id="10" name="Stern mit 5 Zacken 9"/>
            <p:cNvSpPr/>
            <p:nvPr/>
          </p:nvSpPr>
          <p:spPr bwMode="auto">
            <a:xfrm>
              <a:off x="6953143" y="6325713"/>
              <a:ext cx="113143" cy="164571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11" name="Stern mit 5 Zacken 10"/>
            <p:cNvSpPr/>
            <p:nvPr/>
          </p:nvSpPr>
          <p:spPr bwMode="auto">
            <a:xfrm>
              <a:off x="6840000" y="6150856"/>
              <a:ext cx="113143" cy="164571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12" name="Stern mit 5 Zacken 11"/>
            <p:cNvSpPr/>
            <p:nvPr/>
          </p:nvSpPr>
          <p:spPr bwMode="auto">
            <a:xfrm>
              <a:off x="7066286" y="6089142"/>
              <a:ext cx="113143" cy="164571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13" name="Stern mit 5 Zacken 12"/>
            <p:cNvSpPr/>
            <p:nvPr/>
          </p:nvSpPr>
          <p:spPr bwMode="auto">
            <a:xfrm>
              <a:off x="7122857" y="6305141"/>
              <a:ext cx="113143" cy="164571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14" name="Stern mit 5 Zacken 13"/>
            <p:cNvSpPr/>
            <p:nvPr/>
          </p:nvSpPr>
          <p:spPr bwMode="auto">
            <a:xfrm>
              <a:off x="6953143" y="6161142"/>
              <a:ext cx="113143" cy="164571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8" name="Pfeil nach rechts 7"/>
            <p:cNvSpPr/>
            <p:nvPr/>
          </p:nvSpPr>
          <p:spPr bwMode="auto">
            <a:xfrm rot="14073405">
              <a:off x="6563602" y="6448817"/>
              <a:ext cx="287999" cy="133717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19" name="Pfeil nach rechts 18"/>
            <p:cNvSpPr/>
            <p:nvPr/>
          </p:nvSpPr>
          <p:spPr bwMode="auto">
            <a:xfrm rot="15137902">
              <a:off x="7025143" y="6570963"/>
              <a:ext cx="287999" cy="133717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20" name="Stern mit 5 Zacken 19"/>
            <p:cNvSpPr/>
            <p:nvPr/>
          </p:nvSpPr>
          <p:spPr bwMode="auto">
            <a:xfrm>
              <a:off x="7025143" y="6243427"/>
              <a:ext cx="113143" cy="164571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23" name="Pfeil nach rechts 22"/>
            <p:cNvSpPr/>
            <p:nvPr/>
          </p:nvSpPr>
          <p:spPr bwMode="auto">
            <a:xfrm rot="16978491">
              <a:off x="6827344" y="6578994"/>
              <a:ext cx="287999" cy="133717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24" name="Stern mit 5 Zacken 23"/>
            <p:cNvSpPr/>
            <p:nvPr/>
          </p:nvSpPr>
          <p:spPr bwMode="auto">
            <a:xfrm>
              <a:off x="6540428" y="6264641"/>
              <a:ext cx="113143" cy="164571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25" name="Stern mit 5 Zacken 24"/>
            <p:cNvSpPr/>
            <p:nvPr/>
          </p:nvSpPr>
          <p:spPr bwMode="auto">
            <a:xfrm>
              <a:off x="6418265" y="6161141"/>
              <a:ext cx="113143" cy="164571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26" name="Stern mit 5 Zacken 25"/>
            <p:cNvSpPr/>
            <p:nvPr/>
          </p:nvSpPr>
          <p:spPr bwMode="auto">
            <a:xfrm>
              <a:off x="6334714" y="6377138"/>
              <a:ext cx="113143" cy="164571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  <p:sp>
          <p:nvSpPr>
            <p:cNvPr id="27" name="Pfeil nach rechts 26"/>
            <p:cNvSpPr/>
            <p:nvPr/>
          </p:nvSpPr>
          <p:spPr bwMode="auto">
            <a:xfrm rot="15770213">
              <a:off x="6344981" y="6578993"/>
              <a:ext cx="287999" cy="133717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6393" tIns="43196" rIns="86393" bIns="43196" numCol="1" rtlCol="0" anchor="t" anchorCtr="0" compatLnSpc="1">
              <a:prstTxWarp prst="textNoShape">
                <a:avLst/>
              </a:prstTxWarp>
            </a:bodyPr>
            <a:lstStyle/>
            <a:p>
              <a:pPr defTabSz="8639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300"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980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3" t="5228"/>
          <a:stretch/>
        </p:blipFill>
        <p:spPr bwMode="auto">
          <a:xfrm>
            <a:off x="25719" y="260648"/>
            <a:ext cx="9118281" cy="633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1052486" y="1664312"/>
            <a:ext cx="999234" cy="4608512"/>
            <a:chOff x="1052486" y="1664312"/>
            <a:chExt cx="999234" cy="4608512"/>
          </a:xfrm>
        </p:grpSpPr>
        <p:cxnSp>
          <p:nvCxnSpPr>
            <p:cNvPr id="4" name="Gerade Verbindung mit Pfeil 3"/>
            <p:cNvCxnSpPr/>
            <p:nvPr/>
          </p:nvCxnSpPr>
          <p:spPr>
            <a:xfrm>
              <a:off x="2015716" y="1664312"/>
              <a:ext cx="36004" cy="4608512"/>
            </a:xfrm>
            <a:prstGeom prst="straightConnector1">
              <a:avLst/>
            </a:prstGeom>
            <a:ln w="444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041"/>
            <p:cNvSpPr>
              <a:spLocks noChangeArrowheads="1"/>
            </p:cNvSpPr>
            <p:nvPr/>
          </p:nvSpPr>
          <p:spPr bwMode="auto">
            <a:xfrm>
              <a:off x="1052486" y="2780928"/>
              <a:ext cx="936103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de-CH" altLang="de-DE" sz="2000" b="1" dirty="0" smtClean="0">
                  <a:solidFill>
                    <a:schemeClr val="bg1"/>
                  </a:solidFill>
                  <a:latin typeface="Arial" charset="0"/>
                </a:rPr>
                <a:t>5-7 mm</a:t>
              </a:r>
              <a:endParaRPr lang="de-CH" altLang="de-DE" sz="20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774316" y="4391738"/>
            <a:ext cx="2412268" cy="377796"/>
            <a:chOff x="774316" y="4391738"/>
            <a:chExt cx="2412268" cy="377796"/>
          </a:xfrm>
        </p:grpSpPr>
        <p:cxnSp>
          <p:nvCxnSpPr>
            <p:cNvPr id="10" name="Gerade Verbindung mit Pfeil 9"/>
            <p:cNvCxnSpPr/>
            <p:nvPr/>
          </p:nvCxnSpPr>
          <p:spPr>
            <a:xfrm flipH="1">
              <a:off x="774316" y="4391738"/>
              <a:ext cx="2412268" cy="0"/>
            </a:xfrm>
            <a:prstGeom prst="straightConnector1">
              <a:avLst/>
            </a:prstGeom>
            <a:ln w="444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041"/>
            <p:cNvSpPr>
              <a:spLocks noChangeArrowheads="1"/>
            </p:cNvSpPr>
            <p:nvPr/>
          </p:nvSpPr>
          <p:spPr bwMode="auto">
            <a:xfrm>
              <a:off x="899592" y="4481502"/>
              <a:ext cx="1224136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de-CH" altLang="de-DE" sz="2000" b="1" dirty="0" smtClean="0">
                  <a:solidFill>
                    <a:schemeClr val="bg1"/>
                  </a:solidFill>
                  <a:latin typeface="Arial" charset="0"/>
                </a:rPr>
                <a:t>2.5-3.5 mm</a:t>
              </a:r>
              <a:endParaRPr lang="de-CH" altLang="de-DE" sz="20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5" name="Rechteck 4"/>
          <p:cNvSpPr/>
          <p:nvPr/>
        </p:nvSpPr>
        <p:spPr>
          <a:xfrm>
            <a:off x="107504" y="404664"/>
            <a:ext cx="532859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594308" y="83389"/>
            <a:ext cx="3833676" cy="9782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alt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Aussehen</a:t>
            </a:r>
          </a:p>
        </p:txBody>
      </p:sp>
      <p:sp>
        <p:nvSpPr>
          <p:cNvPr id="3" name="Rectangle 1041"/>
          <p:cNvSpPr>
            <a:spLocks noChangeArrowheads="1"/>
          </p:cNvSpPr>
          <p:nvPr/>
        </p:nvSpPr>
        <p:spPr bwMode="auto">
          <a:xfrm>
            <a:off x="602768" y="1061614"/>
            <a:ext cx="6777544" cy="43204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CH" altLang="de-DE" sz="3100" b="1" dirty="0" smtClean="0">
                <a:latin typeface="Arial" charset="0"/>
              </a:rPr>
              <a:t>Kleiner Beutenkäfer </a:t>
            </a:r>
            <a:r>
              <a:rPr lang="de-CH" altLang="de-DE" b="1" i="1" dirty="0" err="1" smtClean="0">
                <a:latin typeface="Arial" charset="0"/>
              </a:rPr>
              <a:t>Aethina</a:t>
            </a:r>
            <a:r>
              <a:rPr lang="de-CH" altLang="de-DE" b="1" i="1" dirty="0" smtClean="0">
                <a:latin typeface="Arial" charset="0"/>
              </a:rPr>
              <a:t> </a:t>
            </a:r>
            <a:r>
              <a:rPr lang="de-CH" altLang="de-DE" b="1" i="1" dirty="0" err="1" smtClean="0">
                <a:latin typeface="Arial" charset="0"/>
              </a:rPr>
              <a:t>tumida</a:t>
            </a:r>
            <a:endParaRPr lang="de-CH" altLang="de-DE" sz="40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56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5003"/>
            <a:ext cx="8667152" cy="686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16361"/>
            <a:ext cx="1792140" cy="84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15" r="7060"/>
          <a:stretch/>
        </p:blipFill>
        <p:spPr bwMode="auto">
          <a:xfrm>
            <a:off x="7524328" y="85888"/>
            <a:ext cx="1529917" cy="76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41"/>
          <p:cNvSpPr>
            <a:spLocks noChangeArrowheads="1"/>
          </p:cNvSpPr>
          <p:nvPr/>
        </p:nvSpPr>
        <p:spPr bwMode="auto">
          <a:xfrm>
            <a:off x="4932041" y="5814142"/>
            <a:ext cx="3672407" cy="3600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CH" altLang="de-DE" sz="3100" dirty="0" smtClean="0">
                <a:latin typeface="Arial" charset="0"/>
              </a:rPr>
              <a:t>Kleiner Beutenkäfer</a:t>
            </a:r>
          </a:p>
        </p:txBody>
      </p:sp>
      <p:sp>
        <p:nvSpPr>
          <p:cNvPr id="6" name="Rectangle 1041"/>
          <p:cNvSpPr>
            <a:spLocks noChangeArrowheads="1"/>
          </p:cNvSpPr>
          <p:nvPr/>
        </p:nvSpPr>
        <p:spPr bwMode="auto">
          <a:xfrm>
            <a:off x="755576" y="5824004"/>
            <a:ext cx="3672407" cy="3600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CH" altLang="de-DE" sz="3100" dirty="0" smtClean="0">
                <a:latin typeface="Arial" charset="0"/>
              </a:rPr>
              <a:t>Glanzkäfer</a:t>
            </a:r>
          </a:p>
        </p:txBody>
      </p:sp>
      <p:sp>
        <p:nvSpPr>
          <p:cNvPr id="8" name="Rechteck 7"/>
          <p:cNvSpPr/>
          <p:nvPr/>
        </p:nvSpPr>
        <p:spPr>
          <a:xfrm>
            <a:off x="8172400" y="6381328"/>
            <a:ext cx="89959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3707904" y="4869160"/>
            <a:ext cx="10828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62013"/>
            <a:ext cx="722788" cy="128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815" t="56548" r="2666" b="1992"/>
          <a:stretch/>
        </p:blipFill>
        <p:spPr bwMode="auto">
          <a:xfrm>
            <a:off x="251520" y="4166836"/>
            <a:ext cx="35724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496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2" r="2399"/>
          <a:stretch/>
        </p:blipFill>
        <p:spPr bwMode="auto">
          <a:xfrm>
            <a:off x="0" y="366944"/>
            <a:ext cx="9100935" cy="637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8244408" y="6309320"/>
            <a:ext cx="89959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/>
          <p:cNvSpPr/>
          <p:nvPr/>
        </p:nvSpPr>
        <p:spPr>
          <a:xfrm>
            <a:off x="179512" y="366944"/>
            <a:ext cx="25922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xmlns="" val="4865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iservice_BGD_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659</Words>
  <Application>Microsoft Office PowerPoint</Application>
  <PresentationFormat>Bildschirmpräsentation (4:3)</PresentationFormat>
  <Paragraphs>210</Paragraphs>
  <Slides>25</Slides>
  <Notes>24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27" baseType="lpstr">
      <vt:lpstr>Larissa</vt:lpstr>
      <vt:lpstr>apiservice_BGD_Master</vt:lpstr>
      <vt:lpstr>Der Kleine Beutenkäfer Aethina tumida</vt:lpstr>
      <vt:lpstr>Folie 2</vt:lpstr>
      <vt:lpstr>Folie 3</vt:lpstr>
      <vt:lpstr>Folie 4</vt:lpstr>
      <vt:lpstr>Strategie </vt:lpstr>
      <vt:lpstr>Strategie 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Massnahmen Verdachtsfall</vt:lpstr>
      <vt:lpstr>Vernichten/entseuchen</vt:lpstr>
      <vt:lpstr>Folie 20</vt:lpstr>
      <vt:lpstr>Folie 21</vt:lpstr>
      <vt:lpstr>Folie 22</vt:lpstr>
      <vt:lpstr>Folie 23</vt:lpstr>
      <vt:lpstr>Folie 24</vt:lpstr>
      <vt:lpstr>Folie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alp-bgd1</dc:creator>
  <cp:lastModifiedBy>Windows User</cp:lastModifiedBy>
  <cp:revision>149</cp:revision>
  <cp:lastPrinted>2015-06-11T13:59:01Z</cp:lastPrinted>
  <dcterms:created xsi:type="dcterms:W3CDTF">2014-10-21T11:25:48Z</dcterms:created>
  <dcterms:modified xsi:type="dcterms:W3CDTF">2019-03-03T21:23:45Z</dcterms:modified>
</cp:coreProperties>
</file>